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73" r:id="rId6"/>
    <p:sldId id="261" r:id="rId7"/>
    <p:sldId id="257" r:id="rId8"/>
    <p:sldId id="258" r:id="rId9"/>
    <p:sldId id="262" r:id="rId10"/>
    <p:sldId id="265" r:id="rId11"/>
    <p:sldId id="271" r:id="rId12"/>
    <p:sldId id="264" r:id="rId13"/>
    <p:sldId id="269" r:id="rId14"/>
    <p:sldId id="270" r:id="rId15"/>
    <p:sldId id="266" r:id="rId16"/>
    <p:sldId id="267" r:id="rId17"/>
    <p:sldId id="272"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8.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4.jp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ángulo 1">
            <a:extLst>
              <a:ext uri="{FF2B5EF4-FFF2-40B4-BE49-F238E27FC236}">
                <a16:creationId xmlns:a16="http://schemas.microsoft.com/office/drawing/2014/main" id="{FB9FB0F6-681B-4655-A218-559A6488F48F}"/>
              </a:ext>
            </a:extLst>
          </p:cNvPr>
          <p:cNvSpPr/>
          <p:nvPr/>
        </p:nvSpPr>
        <p:spPr>
          <a:xfrm>
            <a:off x="3939042" y="4634968"/>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26 DE AGOSTO DEL 2020</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7363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4045685" y="4056856"/>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765585" y="5380856"/>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3783157" y="542499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5458356" y="5407594"/>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6876808" y="5386883"/>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3581935" y="3394574"/>
            <a:ext cx="954668" cy="3017897"/>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5315965" y="4678440"/>
            <a:ext cx="981406" cy="476902"/>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5400000">
            <a:off x="4512308" y="4369081"/>
            <a:ext cx="998803" cy="111301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6292460" y="3701944"/>
            <a:ext cx="960695" cy="2409181"/>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010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2385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17689" y="808528"/>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4" name="Rectángulo: esquinas redondeadas 3">
            <a:extLst>
              <a:ext uri="{FF2B5EF4-FFF2-40B4-BE49-F238E27FC236}">
                <a16:creationId xmlns:a16="http://schemas.microsoft.com/office/drawing/2014/main" id="{18BDEF5B-885A-40E7-9D1A-C09E6462839D}"/>
              </a:ext>
            </a:extLst>
          </p:cNvPr>
          <p:cNvSpPr/>
          <p:nvPr/>
        </p:nvSpPr>
        <p:spPr>
          <a:xfrm>
            <a:off x="3994477" y="1752184"/>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entrevista y encuesta</a:t>
            </a:r>
          </a:p>
        </p:txBody>
      </p:sp>
      <p:pic>
        <p:nvPicPr>
          <p:cNvPr id="1028" name="Picture 4" descr="Cómo puede ayudar el análisis cuenta de resultados? | EAE">
            <a:extLst>
              <a:ext uri="{FF2B5EF4-FFF2-40B4-BE49-F238E27FC236}">
                <a16:creationId xmlns:a16="http://schemas.microsoft.com/office/drawing/2014/main" id="{66082965-394A-44FB-A939-BF0F264C7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360" y="3108326"/>
            <a:ext cx="4723001" cy="269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0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39576" y="1512770"/>
            <a:ext cx="35050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 DEL DESARROLLO TÉCNICO</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547" y="3588547"/>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pic>
        <p:nvPicPr>
          <p:cNvPr id="17" name="Imagen 16">
            <a:extLst>
              <a:ext uri="{FF2B5EF4-FFF2-40B4-BE49-F238E27FC236}">
                <a16:creationId xmlns:a16="http://schemas.microsoft.com/office/drawing/2014/main" id="{01043679-0695-4D8C-A6D2-58483FB5F50E}"/>
              </a:ext>
            </a:extLst>
          </p:cNvPr>
          <p:cNvPicPr>
            <a:picLocks noChangeAspect="1"/>
          </p:cNvPicPr>
          <p:nvPr/>
        </p:nvPicPr>
        <p:blipFill>
          <a:blip r:embed="rId4"/>
          <a:stretch>
            <a:fillRect/>
          </a:stretch>
        </p:blipFill>
        <p:spPr>
          <a:xfrm>
            <a:off x="201418" y="1737963"/>
            <a:ext cx="5077972" cy="2817259"/>
          </a:xfrm>
          <a:prstGeom prst="rect">
            <a:avLst/>
          </a:prstGeom>
        </p:spPr>
      </p:pic>
      <p:sp>
        <p:nvSpPr>
          <p:cNvPr id="19" name="Rectángulo 18">
            <a:extLst>
              <a:ext uri="{FF2B5EF4-FFF2-40B4-BE49-F238E27FC236}">
                <a16:creationId xmlns:a16="http://schemas.microsoft.com/office/drawing/2014/main" id="{498E500F-6DBD-4F1C-99C6-DB850803294E}"/>
              </a:ext>
            </a:extLst>
          </p:cNvPr>
          <p:cNvSpPr/>
          <p:nvPr/>
        </p:nvSpPr>
        <p:spPr>
          <a:xfrm>
            <a:off x="1627246" y="1178213"/>
            <a:ext cx="240785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7429638" y="1348204"/>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pic>
        <p:nvPicPr>
          <p:cNvPr id="23" name="Imagen 22">
            <a:extLst>
              <a:ext uri="{FF2B5EF4-FFF2-40B4-BE49-F238E27FC236}">
                <a16:creationId xmlns:a16="http://schemas.microsoft.com/office/drawing/2014/main" id="{E6DE893E-16D4-4C11-8452-8DEF7AA9B2FA}"/>
              </a:ext>
            </a:extLst>
          </p:cNvPr>
          <p:cNvPicPr>
            <a:picLocks noChangeAspect="1"/>
          </p:cNvPicPr>
          <p:nvPr/>
        </p:nvPicPr>
        <p:blipFill rotWithShape="1">
          <a:blip r:embed="rId5"/>
          <a:srcRect b="4310"/>
          <a:stretch/>
        </p:blipFill>
        <p:spPr>
          <a:xfrm>
            <a:off x="5830349" y="1958587"/>
            <a:ext cx="5629013" cy="2068971"/>
          </a:xfrm>
          <a:prstGeom prst="rect">
            <a:avLst/>
          </a:prstGeom>
        </p:spPr>
      </p:pic>
      <p:sp>
        <p:nvSpPr>
          <p:cNvPr id="25" name="Rectángulo 24">
            <a:extLst>
              <a:ext uri="{FF2B5EF4-FFF2-40B4-BE49-F238E27FC236}">
                <a16:creationId xmlns:a16="http://schemas.microsoft.com/office/drawing/2014/main" id="{D2097D06-F2A9-4628-939F-503C89709FEA}"/>
              </a:ext>
            </a:extLst>
          </p:cNvPr>
          <p:cNvSpPr/>
          <p:nvPr/>
        </p:nvSpPr>
        <p:spPr>
          <a:xfrm>
            <a:off x="5568681" y="4525613"/>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pic>
        <p:nvPicPr>
          <p:cNvPr id="27" name="Imagen 26">
            <a:extLst>
              <a:ext uri="{FF2B5EF4-FFF2-40B4-BE49-F238E27FC236}">
                <a16:creationId xmlns:a16="http://schemas.microsoft.com/office/drawing/2014/main" id="{DBBB2EC6-F2F7-4BD2-9F59-06D9F3C2ED1F}"/>
              </a:ext>
            </a:extLst>
          </p:cNvPr>
          <p:cNvPicPr>
            <a:picLocks noChangeAspect="1"/>
          </p:cNvPicPr>
          <p:nvPr/>
        </p:nvPicPr>
        <p:blipFill rotWithShape="1">
          <a:blip r:embed="rId6"/>
          <a:srcRect r="695"/>
          <a:stretch/>
        </p:blipFill>
        <p:spPr>
          <a:xfrm>
            <a:off x="5645791" y="5079718"/>
            <a:ext cx="5511567" cy="1686536"/>
          </a:xfrm>
          <a:prstGeom prst="rect">
            <a:avLst/>
          </a:prstGeom>
        </p:spPr>
      </p:pic>
    </p:spTree>
    <p:extLst>
      <p:ext uri="{BB962C8B-B14F-4D97-AF65-F5344CB8AC3E}">
        <p14:creationId xmlns:p14="http://schemas.microsoft.com/office/powerpoint/2010/main" val="50010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709892"/>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estructurar 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permitiendo así obtener una investigación adecuada.</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En base al análisis que se realizó sobre el control y registro de citas médicas mediante la entrevista aplicada al propietario del consultorio odontológico permitió tener una visión general de los procesos a sistematizar con la aplicación web, de forma que se estableció los requerimientos en varias historias de usuario donde el equipo de trabajo fue planificando en Sprints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37464" y="713153"/>
            <a:ext cx="3469219" cy="461665"/>
          </a:xfrm>
          <a:prstGeom prst="rect">
            <a:avLst/>
          </a:prstGeom>
        </p:spPr>
        <p:txBody>
          <a:bodyPr wrap="none">
            <a:spAutoFit/>
          </a:bodyPr>
          <a:lstStyle/>
          <a:p>
            <a:pPr algn="ctr"/>
            <a:r>
              <a:rPr lang="es-ES" sz="2400" b="1" dirty="0">
                <a:latin typeface="Arial" panose="020B0604020202020204" pitchFamily="34" charset="0"/>
              </a:rPr>
              <a:t>RECOMENDACIONES </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294393"/>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Para complementar el sistema es necesario incorporar módulos que permitan la gestión de facturación electrónica, permitiendo así obtener un sistema que satisfaga las demandas de comercio electrónico, también mejorando así el control integral de los activos y pasivos del consultorio.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294393"/>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constante avance tecnológico obliga a generar nuevas innovaciones para captar el uso de las aplicaciones móviles, por lo que se debe expandir su desarrollo a otras plataformas como IOS, </a:t>
            </a:r>
            <a:r>
              <a:rPr lang="es-EC" sz="1800" dirty="0" err="1">
                <a:effectLst/>
                <a:latin typeface="Times New Roman" panose="02020603050405020304" pitchFamily="18" charset="0"/>
                <a:ea typeface="Calibri" panose="020F0502020204030204" pitchFamily="34" charset="0"/>
                <a:cs typeface="Calibri" panose="020F0502020204030204" pitchFamily="34" charset="0"/>
              </a:rPr>
              <a:t>Progresive</a:t>
            </a:r>
            <a:r>
              <a:rPr lang="es-EC" sz="1800" dirty="0">
                <a:effectLst/>
                <a:latin typeface="Times New Roman" panose="02020603050405020304" pitchFamily="18" charset="0"/>
                <a:ea typeface="Calibri" panose="020F0502020204030204" pitchFamily="34" charset="0"/>
                <a:cs typeface="Calibri" panose="020F0502020204030204" pitchFamily="34" charset="0"/>
              </a:rPr>
              <a:t> Web App con la finalidad abarcar el 100% de los dispositivos de los pacientes nuevos y actuales.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022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segurar un sistema adecuado de archivo y custodia que asegure la confidencialidad de los datos que contienen y la trazabilidad del uso de la información.</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L</a:t>
            </a:r>
            <a:r>
              <a:rPr lang="es-EC" sz="1800" dirty="0">
                <a:effectLst/>
                <a:latin typeface="Times New Roman" panose="02020603050405020304" pitchFamily="18" charset="0"/>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t>Perdida de tiempo en la búsqueda de la ficha medica del paciente. </a:t>
            </a:r>
          </a:p>
          <a:p>
            <a:pPr marL="285750" indent="-285750">
              <a:buFont typeface="Arial" panose="020B0604020202020204" pitchFamily="34" charset="0"/>
              <a:buChar char="•"/>
            </a:pPr>
            <a:r>
              <a:rPr lang="es-EC" dirty="0"/>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7811741" y="4771255"/>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1337070" y="4606846"/>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33442" y="3429000"/>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08366" y="2897570"/>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23312" y="3123802"/>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9" name="Rectángulo: esquinas redondeadas 18">
            <a:extLst>
              <a:ext uri="{FF2B5EF4-FFF2-40B4-BE49-F238E27FC236}">
                <a16:creationId xmlns:a16="http://schemas.microsoft.com/office/drawing/2014/main" id="{FE026FD4-2583-47D7-A35E-A41B82F31F35}"/>
              </a:ext>
            </a:extLst>
          </p:cNvPr>
          <p:cNvSpPr/>
          <p:nvPr/>
        </p:nvSpPr>
        <p:spPr>
          <a:xfrm>
            <a:off x="95076" y="3429000"/>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30" name="Abrir llave 29">
            <a:extLst>
              <a:ext uri="{FF2B5EF4-FFF2-40B4-BE49-F238E27FC236}">
                <a16:creationId xmlns:a16="http://schemas.microsoft.com/office/drawing/2014/main" id="{D67C36D4-8201-4E99-8959-FB8990742FF6}"/>
              </a:ext>
            </a:extLst>
          </p:cNvPr>
          <p:cNvSpPr/>
          <p:nvPr/>
        </p:nvSpPr>
        <p:spPr>
          <a:xfrm>
            <a:off x="3148417" y="1236905"/>
            <a:ext cx="838899" cy="48535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1456" y="158916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707259" y="2684703"/>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720195" y="3675446"/>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707259" y="4865838"/>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1164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9122C791-8A0F-4139-994B-D256CF7A5DC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2261011" y="947840"/>
            <a:ext cx="9930988"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ACTIVIDADES Y SISTEMA DE TAREAS EN RELACIÓN A LOS OBJETIVOS PLANTEADOS </a:t>
            </a:r>
          </a:p>
        </p:txBody>
      </p:sp>
      <p:sp>
        <p:nvSpPr>
          <p:cNvPr id="10" name="Rectángulo: esquinas redondeadas 9">
            <a:extLst>
              <a:ext uri="{FF2B5EF4-FFF2-40B4-BE49-F238E27FC236}">
                <a16:creationId xmlns:a16="http://schemas.microsoft.com/office/drawing/2014/main" id="{B31C3DA0-4323-41F0-BD79-A524E82ADB51}"/>
              </a:ext>
            </a:extLst>
          </p:cNvPr>
          <p:cNvSpPr/>
          <p:nvPr/>
        </p:nvSpPr>
        <p:spPr>
          <a:xfrm>
            <a:off x="115325" y="175814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1</a:t>
            </a:r>
            <a:r>
              <a:rPr lang="es-ES" sz="1600" dirty="0"/>
              <a:t> </a:t>
            </a:r>
          </a:p>
        </p:txBody>
      </p:sp>
      <p:sp>
        <p:nvSpPr>
          <p:cNvPr id="2" name="Rectángulo 1">
            <a:extLst>
              <a:ext uri="{FF2B5EF4-FFF2-40B4-BE49-F238E27FC236}">
                <a16:creationId xmlns:a16="http://schemas.microsoft.com/office/drawing/2014/main" id="{FDD4EFC8-8904-4343-A9DB-B61BFD368F39}"/>
              </a:ext>
            </a:extLst>
          </p:cNvPr>
          <p:cNvSpPr/>
          <p:nvPr/>
        </p:nvSpPr>
        <p:spPr>
          <a:xfrm>
            <a:off x="2743199" y="1581835"/>
            <a:ext cx="7751428" cy="646331"/>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Realizar un listado de los conceptos más relevantes que sirvan para la elaboración del marco teórico</a:t>
            </a:r>
          </a:p>
        </p:txBody>
      </p:sp>
      <p:sp>
        <p:nvSpPr>
          <p:cNvPr id="4" name="Rectángulo 3">
            <a:extLst>
              <a:ext uri="{FF2B5EF4-FFF2-40B4-BE49-F238E27FC236}">
                <a16:creationId xmlns:a16="http://schemas.microsoft.com/office/drawing/2014/main" id="{2B9B2D07-B57C-4F88-A44A-421EFAE1E2A6}"/>
              </a:ext>
            </a:extLst>
          </p:cNvPr>
          <p:cNvSpPr/>
          <p:nvPr/>
        </p:nvSpPr>
        <p:spPr>
          <a:xfrm>
            <a:off x="2743199" y="2244443"/>
            <a:ext cx="7373923" cy="369332"/>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Indagar en revistas científicas, páginas web científicas, bibliotecas virtuales.</a:t>
            </a:r>
          </a:p>
        </p:txBody>
      </p:sp>
      <p:sp>
        <p:nvSpPr>
          <p:cNvPr id="12" name="Abrir llave 11">
            <a:extLst>
              <a:ext uri="{FF2B5EF4-FFF2-40B4-BE49-F238E27FC236}">
                <a16:creationId xmlns:a16="http://schemas.microsoft.com/office/drawing/2014/main" id="{2176F87F-7ED2-4ED8-970D-7408560AD0EF}"/>
              </a:ext>
            </a:extLst>
          </p:cNvPr>
          <p:cNvSpPr/>
          <p:nvPr/>
        </p:nvSpPr>
        <p:spPr>
          <a:xfrm>
            <a:off x="2398643" y="1550504"/>
            <a:ext cx="569843" cy="10949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1E310790-0DDE-4FF4-A99F-BF5CBE7232C9}"/>
              </a:ext>
            </a:extLst>
          </p:cNvPr>
          <p:cNvSpPr/>
          <p:nvPr/>
        </p:nvSpPr>
        <p:spPr>
          <a:xfrm>
            <a:off x="107334" y="303148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2</a:t>
            </a:r>
            <a:r>
              <a:rPr lang="es-ES" sz="1600" dirty="0"/>
              <a:t> </a:t>
            </a:r>
          </a:p>
        </p:txBody>
      </p:sp>
      <p:sp>
        <p:nvSpPr>
          <p:cNvPr id="17" name="Abrir llave 16">
            <a:extLst>
              <a:ext uri="{FF2B5EF4-FFF2-40B4-BE49-F238E27FC236}">
                <a16:creationId xmlns:a16="http://schemas.microsoft.com/office/drawing/2014/main" id="{278194A5-DCC2-4591-B96F-FEE041D3A969}"/>
              </a:ext>
            </a:extLst>
          </p:cNvPr>
          <p:cNvSpPr/>
          <p:nvPr/>
        </p:nvSpPr>
        <p:spPr>
          <a:xfrm>
            <a:off x="2398643" y="2828360"/>
            <a:ext cx="569843" cy="1175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Rectángulo 17">
            <a:extLst>
              <a:ext uri="{FF2B5EF4-FFF2-40B4-BE49-F238E27FC236}">
                <a16:creationId xmlns:a16="http://schemas.microsoft.com/office/drawing/2014/main" id="{7C9ABE48-1760-4FC6-9CDF-CAE1FE017117}"/>
              </a:ext>
            </a:extLst>
          </p:cNvPr>
          <p:cNvSpPr/>
          <p:nvPr/>
        </p:nvSpPr>
        <p:spPr>
          <a:xfrm>
            <a:off x="2824668" y="2911343"/>
            <a:ext cx="7910333" cy="646331"/>
          </a:xfrm>
          <a:prstGeom prst="rect">
            <a:avLst/>
          </a:prstGeom>
        </p:spPr>
        <p:txBody>
          <a:bodyPr wrap="square">
            <a:spAutoFit/>
          </a:bodyPr>
          <a:lstStyle/>
          <a:p>
            <a:pPr algn="just"/>
            <a:r>
              <a:rPr lang="es-EC" dirty="0">
                <a:latin typeface="Times New Roman" panose="02020603050405020304" pitchFamily="18" charset="0"/>
                <a:cs typeface="Times New Roman" panose="02020603050405020304" pitchFamily="18" charset="0"/>
              </a:rPr>
              <a:t>Aplicar las técnicas de recolección de datos entrevista y observación del proceso de gestión del control y registro de citas médicas. </a:t>
            </a:r>
            <a:endParaRPr lang="es-ES"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D05DC361-647A-49C1-AAC8-1E97FCACE5D2}"/>
              </a:ext>
            </a:extLst>
          </p:cNvPr>
          <p:cNvSpPr/>
          <p:nvPr/>
        </p:nvSpPr>
        <p:spPr>
          <a:xfrm>
            <a:off x="2759182" y="3557674"/>
            <a:ext cx="8041304" cy="369332"/>
          </a:xfrm>
          <a:prstGeom prst="rect">
            <a:avLst/>
          </a:prstGeom>
        </p:spPr>
        <p:txBody>
          <a:bodyPr wrap="none">
            <a:spAutoFit/>
          </a:bodyPr>
          <a:lstStyle/>
          <a:p>
            <a:r>
              <a:rPr lang="es-EC" dirty="0">
                <a:latin typeface="Times New Roman" panose="02020603050405020304" pitchFamily="18" charset="0"/>
                <a:cs typeface="Times New Roman" panose="02020603050405020304" pitchFamily="18" charset="0"/>
              </a:rPr>
              <a:t>Aplicar Historias de usuario para la especificación de requerimientos del aplicativo.</a:t>
            </a:r>
            <a:endParaRPr lang="es-ES" dirty="0">
              <a:latin typeface="Times New Roman" panose="02020603050405020304" pitchFamily="18" charset="0"/>
              <a:cs typeface="Times New Roman" panose="02020603050405020304" pitchFamily="18" charset="0"/>
            </a:endParaRPr>
          </a:p>
        </p:txBody>
      </p:sp>
      <p:sp>
        <p:nvSpPr>
          <p:cNvPr id="20" name="Rectángulo: esquinas redondeadas 19">
            <a:extLst>
              <a:ext uri="{FF2B5EF4-FFF2-40B4-BE49-F238E27FC236}">
                <a16:creationId xmlns:a16="http://schemas.microsoft.com/office/drawing/2014/main" id="{C9C14D90-5DAD-49D9-9895-8D1F362B09E2}"/>
              </a:ext>
            </a:extLst>
          </p:cNvPr>
          <p:cNvSpPr/>
          <p:nvPr/>
        </p:nvSpPr>
        <p:spPr>
          <a:xfrm>
            <a:off x="167649" y="441862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3 </a:t>
            </a:r>
          </a:p>
        </p:txBody>
      </p:sp>
      <p:sp>
        <p:nvSpPr>
          <p:cNvPr id="21" name="Abrir llave 20">
            <a:extLst>
              <a:ext uri="{FF2B5EF4-FFF2-40B4-BE49-F238E27FC236}">
                <a16:creationId xmlns:a16="http://schemas.microsoft.com/office/drawing/2014/main" id="{8EE1F049-AEBD-4EAA-A091-65114F28EDFA}"/>
              </a:ext>
            </a:extLst>
          </p:cNvPr>
          <p:cNvSpPr/>
          <p:nvPr/>
        </p:nvSpPr>
        <p:spPr>
          <a:xfrm>
            <a:off x="2398642" y="412268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Rectángulo 21">
            <a:extLst>
              <a:ext uri="{FF2B5EF4-FFF2-40B4-BE49-F238E27FC236}">
                <a16:creationId xmlns:a16="http://schemas.microsoft.com/office/drawing/2014/main" id="{2986386A-1A3C-47E1-8B30-EE81F72C62AA}"/>
              </a:ext>
            </a:extLst>
          </p:cNvPr>
          <p:cNvSpPr/>
          <p:nvPr/>
        </p:nvSpPr>
        <p:spPr>
          <a:xfrm>
            <a:off x="2832317" y="4086975"/>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Usar el lenguaje unificado de modelado (UML).</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09C5B112-025D-4B56-A67D-0605AA173899}"/>
              </a:ext>
            </a:extLst>
          </p:cNvPr>
          <p:cNvSpPr/>
          <p:nvPr/>
        </p:nvSpPr>
        <p:spPr>
          <a:xfrm>
            <a:off x="2832317" y="4802960"/>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Diseño de las interfases que soportan las funcionalidades.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5BA1834A-5C9D-4922-A57C-2C183DFC9E8A}"/>
              </a:ext>
            </a:extLst>
          </p:cNvPr>
          <p:cNvSpPr/>
          <p:nvPr/>
        </p:nvSpPr>
        <p:spPr>
          <a:xfrm>
            <a:off x="2824667" y="4418624"/>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Definir la infra estructura tecnológica.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esquinas redondeadas 7">
            <a:extLst>
              <a:ext uri="{FF2B5EF4-FFF2-40B4-BE49-F238E27FC236}">
                <a16:creationId xmlns:a16="http://schemas.microsoft.com/office/drawing/2014/main" id="{EA84243F-C7F5-4180-AA15-CA9FA9BBAB68}"/>
              </a:ext>
            </a:extLst>
          </p:cNvPr>
          <p:cNvSpPr/>
          <p:nvPr/>
        </p:nvSpPr>
        <p:spPr>
          <a:xfrm>
            <a:off x="167649" y="569196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4 </a:t>
            </a:r>
          </a:p>
        </p:txBody>
      </p:sp>
      <p:sp>
        <p:nvSpPr>
          <p:cNvPr id="9" name="Abrir llave 8">
            <a:extLst>
              <a:ext uri="{FF2B5EF4-FFF2-40B4-BE49-F238E27FC236}">
                <a16:creationId xmlns:a16="http://schemas.microsoft.com/office/drawing/2014/main" id="{C7E1291E-98AA-4B29-8AAC-D21B5BFD9ED2}"/>
              </a:ext>
            </a:extLst>
          </p:cNvPr>
          <p:cNvSpPr/>
          <p:nvPr/>
        </p:nvSpPr>
        <p:spPr>
          <a:xfrm>
            <a:off x="2398642" y="550343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CuadroTexto 25">
            <a:extLst>
              <a:ext uri="{FF2B5EF4-FFF2-40B4-BE49-F238E27FC236}">
                <a16:creationId xmlns:a16="http://schemas.microsoft.com/office/drawing/2014/main" id="{1DD7D577-81A7-4691-9AEA-694C72BD92E1}"/>
              </a:ext>
            </a:extLst>
          </p:cNvPr>
          <p:cNvSpPr txBox="1"/>
          <p:nvPr/>
        </p:nvSpPr>
        <p:spPr>
          <a:xfrm>
            <a:off x="2759182" y="5619648"/>
            <a:ext cx="6094602" cy="369332"/>
          </a:xfrm>
          <a:prstGeom prst="rect">
            <a:avLst/>
          </a:prstGeom>
          <a:noFill/>
        </p:spPr>
        <p:txBody>
          <a:bodyPr wrap="square">
            <a:spAutoFit/>
          </a:bodyPr>
          <a:lstStyle/>
          <a:p>
            <a:pPr algn="just"/>
            <a:r>
              <a:rPr lang="es-EC" sz="1800" dirty="0">
                <a:effectLst/>
                <a:latin typeface="Times New Roman" panose="02020603050405020304" pitchFamily="18" charset="0"/>
                <a:ea typeface="Calibri" panose="020F0502020204030204" pitchFamily="34" charset="0"/>
              </a:rPr>
              <a:t>Implementar el Framework Laravel de software libre. </a:t>
            </a:r>
            <a:endParaRPr lang="es-EC" dirty="0"/>
          </a:p>
        </p:txBody>
      </p:sp>
      <p:sp>
        <p:nvSpPr>
          <p:cNvPr id="27" name="CuadroTexto 26">
            <a:extLst>
              <a:ext uri="{FF2B5EF4-FFF2-40B4-BE49-F238E27FC236}">
                <a16:creationId xmlns:a16="http://schemas.microsoft.com/office/drawing/2014/main" id="{83B47699-C2FE-4083-9FF5-FD7177126FD1}"/>
              </a:ext>
            </a:extLst>
          </p:cNvPr>
          <p:cNvSpPr txBox="1"/>
          <p:nvPr/>
        </p:nvSpPr>
        <p:spPr>
          <a:xfrm>
            <a:off x="2743199" y="5964637"/>
            <a:ext cx="6094602" cy="369332"/>
          </a:xfrm>
          <a:prstGeom prst="rect">
            <a:avLst/>
          </a:prstGeom>
          <a:noFill/>
        </p:spPr>
        <p:txBody>
          <a:bodyPr wrap="square">
            <a:spAutoFit/>
          </a:bodyPr>
          <a:lstStyle/>
          <a:p>
            <a:r>
              <a:rPr lang="es-EC" sz="1800" dirty="0">
                <a:effectLst/>
                <a:latin typeface="Times New Roman" panose="02020603050405020304" pitchFamily="18" charset="0"/>
                <a:ea typeface="Calibri" panose="020F0502020204030204" pitchFamily="34" charset="0"/>
              </a:rPr>
              <a:t>Implementar la tecnología de React. </a:t>
            </a:r>
            <a:endParaRPr lang="es-EC" dirty="0"/>
          </a:p>
        </p:txBody>
      </p:sp>
      <p:sp>
        <p:nvSpPr>
          <p:cNvPr id="28" name="CuadroTexto 27">
            <a:extLst>
              <a:ext uri="{FF2B5EF4-FFF2-40B4-BE49-F238E27FC236}">
                <a16:creationId xmlns:a16="http://schemas.microsoft.com/office/drawing/2014/main" id="{D3CE1D27-E290-460D-9C5F-CE52F81FFEC5}"/>
              </a:ext>
            </a:extLst>
          </p:cNvPr>
          <p:cNvSpPr txBox="1"/>
          <p:nvPr/>
        </p:nvSpPr>
        <p:spPr>
          <a:xfrm>
            <a:off x="2743199" y="6299270"/>
            <a:ext cx="6094602" cy="369332"/>
          </a:xfrm>
          <a:prstGeom prst="rect">
            <a:avLst/>
          </a:prstGeom>
          <a:noFill/>
        </p:spPr>
        <p:txBody>
          <a:bodyPr wrap="square">
            <a:spAutoFit/>
          </a:bodyPr>
          <a:lstStyle/>
          <a:p>
            <a:r>
              <a:rPr lang="es-EC" dirty="0">
                <a:latin typeface="Times New Roman" panose="02020603050405020304" pitchFamily="18" charset="0"/>
                <a:ea typeface="Calibri" panose="020F0502020204030204" pitchFamily="34" charset="0"/>
              </a:rPr>
              <a:t>Realizar un plan de pruebas a cada funcionalidad</a:t>
            </a:r>
            <a:r>
              <a:rPr lang="es-EC" sz="1800" dirty="0">
                <a:effectLst/>
                <a:latin typeface="Times New Roman" panose="02020603050405020304" pitchFamily="18" charset="0"/>
                <a:ea typeface="Calibri" panose="020F0502020204030204" pitchFamily="34" charset="0"/>
              </a:rPr>
              <a:t>. </a:t>
            </a:r>
            <a:endParaRPr lang="es-EC" dirty="0"/>
          </a:p>
        </p:txBody>
      </p:sp>
    </p:spTree>
    <p:extLst>
      <p:ext uri="{BB962C8B-B14F-4D97-AF65-F5344CB8AC3E}">
        <p14:creationId xmlns:p14="http://schemas.microsoft.com/office/powerpoint/2010/main" val="241169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36411" y="81999"/>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clínica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0898" y="4884083"/>
            <a:ext cx="1085310" cy="8092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1255" y="4846561"/>
            <a:ext cx="1404076" cy="7826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85896" y="5897401"/>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58095" y="4972406"/>
            <a:ext cx="1024826" cy="622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pic>
        <p:nvPicPr>
          <p:cNvPr id="7" name="Picture 2" descr="Cómo recuperar la contraseña de ROOT en MySQL o MariaDB">
            <a:extLst>
              <a:ext uri="{FF2B5EF4-FFF2-40B4-BE49-F238E27FC236}">
                <a16:creationId xmlns:a16="http://schemas.microsoft.com/office/drawing/2014/main" id="{0DDDF6B1-A4BA-40CB-9DF8-766836EE3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11182" y="3966196"/>
            <a:ext cx="1169162" cy="604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it y Github - Informática y nada más">
            <a:extLst>
              <a:ext uri="{FF2B5EF4-FFF2-40B4-BE49-F238E27FC236}">
                <a16:creationId xmlns:a16="http://schemas.microsoft.com/office/drawing/2014/main" id="{1C783255-D3EC-47A7-91C1-9D270B8112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5637" y="5927888"/>
            <a:ext cx="1163215" cy="645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ando Trello para gestionar mis clientes - gallardoramos.com">
            <a:extLst>
              <a:ext uri="{FF2B5EF4-FFF2-40B4-BE49-F238E27FC236}">
                <a16:creationId xmlns:a16="http://schemas.microsoft.com/office/drawing/2014/main" id="{CB4DE3C0-7AE4-46E3-A9C1-08BABF55110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3493" t="21836" r="18789" b="35639"/>
          <a:stretch/>
        </p:blipFill>
        <p:spPr bwMode="auto">
          <a:xfrm>
            <a:off x="11025540" y="6007043"/>
            <a:ext cx="899791" cy="4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034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TotalTime>
  <Words>890</Words>
  <Application>Microsoft Office PowerPoint</Application>
  <PresentationFormat>Panorámica</PresentationFormat>
  <Paragraphs>102</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118</cp:revision>
  <dcterms:created xsi:type="dcterms:W3CDTF">2019-07-08T22:19:47Z</dcterms:created>
  <dcterms:modified xsi:type="dcterms:W3CDTF">2020-08-25T02:20:24Z</dcterms:modified>
</cp:coreProperties>
</file>